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4" r:id="rId2"/>
  </p:sldIdLst>
  <p:sldSz cx="9601200" cy="12801600" type="A3"/>
  <p:notesSz cx="6799263" cy="9929813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140B01D5-0955-4266-8966-C575DE92457E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E8EEF8"/>
    <a:srgbClr val="E4F0EC"/>
    <a:srgbClr val="339933"/>
    <a:srgbClr val="54825C"/>
    <a:srgbClr val="005C4A"/>
    <a:srgbClr val="4472C4"/>
    <a:srgbClr val="EEF6F6"/>
    <a:srgbClr val="005C5E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20" autoAdjust="0"/>
    <p:restoredTop sz="97664" autoAdjust="0"/>
  </p:normalViewPr>
  <p:slideViewPr>
    <p:cSldViewPr snapToGrid="0" snapToObjects="1">
      <p:cViewPr varScale="1">
        <p:scale>
          <a:sx n="60" d="100"/>
          <a:sy n="60" d="100"/>
        </p:scale>
        <p:origin x="2227" y="10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前田 正一" userId="d4a3a5cbf80906fc" providerId="LiveId" clId="{716D3301-73EF-4FB8-92CB-DDD1E99C8EC0}"/>
    <pc:docChg chg="undo custSel modSld">
      <pc:chgData name="前田 正一" userId="d4a3a5cbf80906fc" providerId="LiveId" clId="{716D3301-73EF-4FB8-92CB-DDD1E99C8EC0}" dt="2021-09-14T10:31:33.718" v="175" actId="20577"/>
      <pc:docMkLst>
        <pc:docMk/>
      </pc:docMkLst>
      <pc:sldChg chg="modSp mod">
        <pc:chgData name="前田 正一" userId="d4a3a5cbf80906fc" providerId="LiveId" clId="{716D3301-73EF-4FB8-92CB-DDD1E99C8EC0}" dt="2021-09-14T10:31:33.718" v="175" actId="20577"/>
        <pc:sldMkLst>
          <pc:docMk/>
          <pc:sldMk cId="103036200" sldId="264"/>
        </pc:sldMkLst>
        <pc:spChg chg="mod">
          <ac:chgData name="前田 正一" userId="d4a3a5cbf80906fc" providerId="LiveId" clId="{716D3301-73EF-4FB8-92CB-DDD1E99C8EC0}" dt="2021-09-14T10:23:23.481" v="121" actId="255"/>
          <ac:spMkLst>
            <pc:docMk/>
            <pc:sldMk cId="103036200" sldId="264"/>
            <ac:spMk id="35" creationId="{00000000-0000-0000-0000-000000000000}"/>
          </ac:spMkLst>
        </pc:spChg>
        <pc:spChg chg="mod">
          <ac:chgData name="前田 正一" userId="d4a3a5cbf80906fc" providerId="LiveId" clId="{716D3301-73EF-4FB8-92CB-DDD1E99C8EC0}" dt="2021-09-14T10:27:37.027" v="163" actId="1035"/>
          <ac:spMkLst>
            <pc:docMk/>
            <pc:sldMk cId="103036200" sldId="264"/>
            <ac:spMk id="47" creationId="{667FE7ED-267A-4D85-9CC3-4949CB213DAE}"/>
          </ac:spMkLst>
        </pc:spChg>
        <pc:spChg chg="mod">
          <ac:chgData name="前田 正一" userId="d4a3a5cbf80906fc" providerId="LiveId" clId="{716D3301-73EF-4FB8-92CB-DDD1E99C8EC0}" dt="2021-09-14T10:28:16.826" v="170" actId="1038"/>
          <ac:spMkLst>
            <pc:docMk/>
            <pc:sldMk cId="103036200" sldId="264"/>
            <ac:spMk id="52" creationId="{FA27F82E-80E0-4044-BC0E-FE07D2B92A56}"/>
          </ac:spMkLst>
        </pc:spChg>
        <pc:spChg chg="mod">
          <ac:chgData name="前田 正一" userId="d4a3a5cbf80906fc" providerId="LiveId" clId="{716D3301-73EF-4FB8-92CB-DDD1E99C8EC0}" dt="2021-09-14T10:31:33.718" v="175" actId="20577"/>
          <ac:spMkLst>
            <pc:docMk/>
            <pc:sldMk cId="103036200" sldId="264"/>
            <ac:spMk id="54" creationId="{9EB067A7-A986-1643-B29C-85FCFD3F6BCB}"/>
          </ac:spMkLst>
        </pc:spChg>
        <pc:graphicFrameChg chg="mod modGraphic">
          <ac:chgData name="前田 正一" userId="d4a3a5cbf80906fc" providerId="LiveId" clId="{716D3301-73EF-4FB8-92CB-DDD1E99C8EC0}" dt="2021-09-14T10:27:46.454" v="168" actId="1035"/>
          <ac:graphicFrameMkLst>
            <pc:docMk/>
            <pc:sldMk cId="103036200" sldId="264"/>
            <ac:graphicFrameMk id="2" creationId="{00000000-0000-0000-0000-000000000000}"/>
          </ac:graphicFrameMkLst>
        </pc:graphicFrameChg>
        <pc:cxnChg chg="mod">
          <ac:chgData name="前田 正一" userId="d4a3a5cbf80906fc" providerId="LiveId" clId="{716D3301-73EF-4FB8-92CB-DDD1E99C8EC0}" dt="2021-09-14T10:28:35.298" v="174" actId="1038"/>
          <ac:cxnSpMkLst>
            <pc:docMk/>
            <pc:sldMk cId="103036200" sldId="264"/>
            <ac:cxnSpMk id="37" creationId="{494C6ED3-9169-ED42-BDF0-25525694969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22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67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29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58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10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38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168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292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03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68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28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A00C7-E736-F84A-9AEE-7C342AC4EECB}" type="datetimeFigureOut">
              <a:rPr kumimoji="1" lang="ja-JP" altLang="en-US" smtClean="0"/>
              <a:t>2021/9/14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F2C9-F24B-BB4F-AB5F-8DB46DFDB5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71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0B5B632-A524-6C40-AE06-3898192DDBB7}"/>
              </a:ext>
            </a:extLst>
          </p:cNvPr>
          <p:cNvSpPr txBox="1"/>
          <p:nvPr/>
        </p:nvSpPr>
        <p:spPr>
          <a:xfrm>
            <a:off x="3930199" y="8585340"/>
            <a:ext cx="4024704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333" dirty="0">
                <a:latin typeface="Noto Sans CJK JP" panose="020B0500000000000000" pitchFamily="34" charset="-128"/>
                <a:ea typeface="Noto Sans CJK JP" panose="020B0500000000000000" pitchFamily="34" charset="-128"/>
              </a:rPr>
              <a:t>　 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188944" y="739910"/>
            <a:ext cx="929111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医療事故・紛争対応研究会</a:t>
            </a:r>
            <a:r>
              <a:rPr kumimoji="1" lang="ja-JP" altLang="en-US" sz="3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3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九州・沖縄セミナー</a:t>
            </a:r>
            <a:r>
              <a:rPr kumimoji="1" lang="en-US" altLang="ja-JP" sz="3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2019</a:t>
            </a:r>
            <a:endParaRPr kumimoji="1" lang="ja-JP" altLang="en-US" sz="3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29784771-EB6D-5949-AFC0-9AC3956DB5C3}"/>
              </a:ext>
            </a:extLst>
          </p:cNvPr>
          <p:cNvPicPr>
            <a:picLocks/>
          </p:cNvPicPr>
          <p:nvPr/>
        </p:nvPicPr>
        <p:blipFill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5468" b="24190"/>
          <a:stretch/>
        </p:blipFill>
        <p:spPr>
          <a:xfrm>
            <a:off x="12544" y="581322"/>
            <a:ext cx="9576624" cy="2010685"/>
          </a:xfrm>
          <a:prstGeom prst="rect">
            <a:avLst/>
          </a:prstGeom>
        </p:spPr>
      </p:pic>
      <p:sp>
        <p:nvSpPr>
          <p:cNvPr id="35" name="正方形/長方形 34"/>
          <p:cNvSpPr/>
          <p:nvPr/>
        </p:nvSpPr>
        <p:spPr>
          <a:xfrm>
            <a:off x="12544" y="-271233"/>
            <a:ext cx="9576624" cy="85255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医療事故･紛争対応研究会 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ウェビナー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2021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（第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回）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lang="ja-JP" altLang="en-US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494C6ED3-9169-ED42-BDF0-25525694969C}"/>
              </a:ext>
            </a:extLst>
          </p:cNvPr>
          <p:cNvCxnSpPr>
            <a:cxnSpLocks/>
          </p:cNvCxnSpPr>
          <p:nvPr/>
        </p:nvCxnSpPr>
        <p:spPr>
          <a:xfrm flipV="1">
            <a:off x="222936" y="9514428"/>
            <a:ext cx="9180000" cy="20128"/>
          </a:xfrm>
          <a:prstGeom prst="line">
            <a:avLst/>
          </a:prstGeom>
          <a:ln w="38100">
            <a:solidFill>
              <a:srgbClr val="2038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9EB067A7-A986-1643-B29C-85FCFD3F6BCB}"/>
              </a:ext>
            </a:extLst>
          </p:cNvPr>
          <p:cNvSpPr/>
          <p:nvPr/>
        </p:nvSpPr>
        <p:spPr>
          <a:xfrm>
            <a:off x="228128" y="9634068"/>
            <a:ext cx="9180000" cy="30982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♦申込方法：①当研究会ホームページからのお申込み（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http://plaza.umin.ac.jp/dhsc/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         </a:t>
            </a:r>
          </a:p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②ＦＡＸによるお申込み（別紙　申込用紙をご利用ください。）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参加費：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3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</a:t>
            </a:r>
          </a:p>
          <a:p>
            <a:pPr>
              <a:lnSpc>
                <a:spcPct val="150000"/>
              </a:lnSpc>
            </a:pPr>
            <a:endParaRPr lang="en-US" altLang="ja-JP" sz="13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sz="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　　</a:t>
            </a:r>
            <a:endParaRPr lang="en-US" altLang="ja-JP" sz="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   ＊会員年会費：</a:t>
            </a:r>
            <a: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3,000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円、 ＊＊参加費：ご入金後は、参加されない場合でも返金を行いませんので、ご了承ください。　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◆申込締切：早期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26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400" dirty="0" err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直前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>
              <a:lnSpc>
                <a:spcPct val="150000"/>
              </a:lnSpc>
            </a:pPr>
            <a:endParaRPr lang="ja-JP" altLang="en-US" sz="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◆問 合 先：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FAX:03-6685-6432 / E-mail: infosmcm-group@umin.ac.jp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（お問い合わせ専用） 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603354"/>
              </p:ext>
            </p:extLst>
          </p:nvPr>
        </p:nvGraphicFramePr>
        <p:xfrm>
          <a:off x="1214847" y="10516833"/>
          <a:ext cx="8130033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336">
                  <a:extLst>
                    <a:ext uri="{9D8B030D-6E8A-4147-A177-3AD203B41FA5}">
                      <a16:colId xmlns:a16="http://schemas.microsoft.com/office/drawing/2014/main" val="694480891"/>
                    </a:ext>
                  </a:extLst>
                </a:gridCol>
                <a:gridCol w="2034903">
                  <a:extLst>
                    <a:ext uri="{9D8B030D-6E8A-4147-A177-3AD203B41FA5}">
                      <a16:colId xmlns:a16="http://schemas.microsoft.com/office/drawing/2014/main" val="1926934112"/>
                    </a:ext>
                  </a:extLst>
                </a:gridCol>
                <a:gridCol w="963023">
                  <a:extLst>
                    <a:ext uri="{9D8B030D-6E8A-4147-A177-3AD203B41FA5}">
                      <a16:colId xmlns:a16="http://schemas.microsoft.com/office/drawing/2014/main" val="3592656210"/>
                    </a:ext>
                  </a:extLst>
                </a:gridCol>
                <a:gridCol w="4230771">
                  <a:extLst>
                    <a:ext uri="{9D8B030D-6E8A-4147-A177-3AD203B41FA5}">
                      <a16:colId xmlns:a16="http://schemas.microsoft.com/office/drawing/2014/main" val="2246938258"/>
                    </a:ext>
                  </a:extLst>
                </a:gridCol>
              </a:tblGrid>
              <a:tr h="22171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会員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（申込時の入会者を含む）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一般個人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機関申込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ライブ及び１週間後までの院内放映可／職員研修にご活用ください。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931213"/>
                  </a:ext>
                </a:extLst>
              </a:tr>
              <a:tr h="2434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早期申込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2,500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3,000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円（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人未満）、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60,000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円（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人以上）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871306"/>
                  </a:ext>
                </a:extLst>
              </a:tr>
              <a:tr h="2449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直前申込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3,000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3,500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50,000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円（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人未満）、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70,000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円（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人以上）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032964"/>
                  </a:ext>
                </a:extLst>
              </a:tr>
            </a:tbl>
          </a:graphicData>
        </a:graphic>
      </p:graphicFrame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6EF799-F90F-2C49-BE24-BD53D6DEECBC}"/>
              </a:ext>
            </a:extLst>
          </p:cNvPr>
          <p:cNvSpPr txBox="1"/>
          <p:nvPr/>
        </p:nvSpPr>
        <p:spPr>
          <a:xfrm>
            <a:off x="5021943" y="1976261"/>
            <a:ext cx="4566713" cy="6080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2021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日（木）</a:t>
            </a:r>
            <a:r>
              <a:rPr lang="en-US" altLang="ja-JP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17:00-19:30</a:t>
            </a:r>
            <a:r>
              <a:rPr lang="en-US" altLang="zh-TW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endParaRPr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67FE7ED-267A-4D85-9CC3-4949CB213DAE}"/>
              </a:ext>
            </a:extLst>
          </p:cNvPr>
          <p:cNvSpPr txBox="1"/>
          <p:nvPr/>
        </p:nvSpPr>
        <p:spPr>
          <a:xfrm>
            <a:off x="295207" y="2631948"/>
            <a:ext cx="8993935" cy="7001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暴言・暴力への対応</a:t>
            </a:r>
            <a:endParaRPr lang="en-US" altLang="ja-JP" sz="3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r" defTabSz="107533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　座長：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前田正一（慶應義塾大学大学院 教授）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lang="en-US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．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暴言・暴力への対応と関連基礎知識</a:t>
            </a:r>
          </a:p>
          <a:p>
            <a:pPr algn="r"/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前田正一（慶應義塾大学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大学院 教授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algn="l"/>
            <a:r>
              <a:rPr lang="en-US" altLang="ja-JP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altLang="ja-JP" sz="18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marL="5247640" indent="-5248910" algn="l"/>
            <a:r>
              <a:rPr lang="en-US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．暴言・暴力の現場でスタッフは何をすべきか</a:t>
            </a:r>
            <a:r>
              <a:rPr lang="ja-JP" altLang="ja-JP" sz="20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　　　　　　　　　</a:t>
            </a:r>
            <a:endParaRPr lang="en-US" altLang="ja-JP" sz="18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marL="5247640" indent="-5248910" algn="r"/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榊原章人（大阪大学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医学部附属病院 </a:t>
            </a:r>
            <a:r>
              <a:rPr lang="zh-TW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医事課</a:t>
            </a:r>
            <a:r>
              <a:rPr lang="ja-JP" altLang="en-US" sz="14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課</a:t>
            </a:r>
            <a:r>
              <a:rPr lang="zh-TW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長補佐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marL="3782060" indent="-3867150" algn="l"/>
            <a:r>
              <a:rPr lang="en-US" altLang="ja-JP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altLang="ja-JP" sz="18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3</a:t>
            </a:r>
            <a:r>
              <a:rPr lang="ja-JP" altLang="en-US" sz="18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．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裁判所に対する「仮処分」の申し立て：医療妨害禁止や病室退去に係る</a:t>
            </a:r>
            <a:endParaRPr lang="en-US" altLang="ja-JP" sz="2000" b="1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   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仮処分命令の申立て</a:t>
            </a:r>
          </a:p>
          <a:p>
            <a:pPr indent="5200650" algn="r"/>
            <a:r>
              <a:rPr lang="ja-JP" altLang="en-US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　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坂本大藏（札幌弁護士会</a:t>
            </a:r>
            <a:r>
              <a:rPr lang="en-US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弁護士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）</a:t>
            </a:r>
            <a:endParaRPr lang="en-US" altLang="ja-JP" sz="14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indent="5200650" algn="just"/>
            <a:r>
              <a:rPr lang="en-US" altLang="ja-JP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altLang="ja-JP" sz="18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4</a:t>
            </a:r>
            <a:r>
              <a:rPr lang="ja-JP" altLang="en-US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．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警察へのアプローチ</a:t>
            </a:r>
          </a:p>
          <a:p>
            <a:pPr indent="266700" algn="just"/>
            <a:r>
              <a:rPr lang="ja-JP" altLang="en-US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 １）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警察通報、告訴・告発、被害届等に係る基礎知識</a:t>
            </a:r>
          </a:p>
          <a:p>
            <a:pPr indent="5200650" algn="just"/>
            <a:r>
              <a:rPr lang="ja-JP" altLang="en-US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 　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中野雅文（札幌弁護士会</a:t>
            </a:r>
            <a:r>
              <a:rPr lang="en-US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弁護士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indent="266700" algn="just"/>
            <a:endParaRPr lang="en-US" altLang="ja-JP" sz="18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indent="266700" algn="just"/>
            <a:r>
              <a:rPr lang="ja-JP" altLang="en-US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 ２）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警察通報に係る医療者の認識と施設方針の実態</a:t>
            </a:r>
          </a:p>
          <a:p>
            <a:pPr indent="5200650" algn="r"/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石川英里（慶應義塾大学</a:t>
            </a:r>
            <a:r>
              <a:rPr lang="ja-JP" altLang="en-US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大学院 特任講師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）</a:t>
            </a:r>
          </a:p>
          <a:p>
            <a:pPr algn="just"/>
            <a:r>
              <a:rPr lang="en-US" altLang="ja-JP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altLang="ja-JP" sz="1800" kern="100" dirty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5</a:t>
            </a:r>
            <a:r>
              <a:rPr lang="ja-JP" altLang="en-US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．医療現場での</a:t>
            </a:r>
            <a:r>
              <a:rPr lang="ja-JP" altLang="ja-JP" sz="2000" b="1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証拠収集・記録化の要点</a:t>
            </a:r>
          </a:p>
          <a:p>
            <a:pPr algn="r"/>
            <a:r>
              <a:rPr lang="ja-JP" altLang="ja-JP" sz="18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1400" kern="10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島幹彦（神奈川県弁護士会</a:t>
            </a:r>
            <a:r>
              <a:rPr lang="ja-JP" altLang="en-US" sz="140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弁護士）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FA27F82E-80E0-4044-BC0E-FE07D2B92A56}"/>
              </a:ext>
            </a:extLst>
          </p:cNvPr>
          <p:cNvSpPr/>
          <p:nvPr/>
        </p:nvSpPr>
        <p:spPr>
          <a:xfrm>
            <a:off x="214211" y="2712216"/>
            <a:ext cx="9179999" cy="6716013"/>
          </a:xfrm>
          <a:prstGeom prst="rect">
            <a:avLst/>
          </a:prstGeom>
          <a:noFill/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600"/>
              </a:lnSpc>
            </a:pPr>
            <a:endParaRPr lang="en-US" altLang="ja-JP" sz="1600" dirty="0">
              <a:solidFill>
                <a:schemeClr val="tx1"/>
              </a:solidFill>
              <a:latin typeface="Noto Sans CJK JP DemiLight" panose="020B0400000000000000" pitchFamily="34" charset="-128"/>
              <a:ea typeface="Noto Sans CJK JP DemiLight" panose="020B0400000000000000" pitchFamily="34" charset="-128"/>
            </a:endParaRPr>
          </a:p>
          <a:p>
            <a:endParaRPr lang="en-US" altLang="ja-JP" sz="1400" dirty="0">
              <a:solidFill>
                <a:schemeClr val="tx1"/>
              </a:solidFill>
              <a:latin typeface="Noto Sans CJK JP DemiLight" panose="020B0400000000000000" pitchFamily="34" charset="-128"/>
              <a:ea typeface="Noto Sans CJK JP D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036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1473</TotalTime>
  <Words>424</Words>
  <Application>Microsoft Office PowerPoint</Application>
  <PresentationFormat>A3 297x420 mm</PresentationFormat>
  <Paragraphs>55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ＭＳ Ｐゴシック</vt:lpstr>
      <vt:lpstr>ＭＳ ゴシック</vt:lpstr>
      <vt:lpstr>Noto Sans CJK JP</vt:lpstr>
      <vt:lpstr>Noto Sans CJK JP DemiLight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市瀬航平</dc:creator>
  <cp:lastModifiedBy>前田 正一</cp:lastModifiedBy>
  <cp:revision>198</cp:revision>
  <cp:lastPrinted>2019-01-10T02:49:58Z</cp:lastPrinted>
  <dcterms:created xsi:type="dcterms:W3CDTF">2019-01-07T08:21:47Z</dcterms:created>
  <dcterms:modified xsi:type="dcterms:W3CDTF">2021-09-14T10:32:33Z</dcterms:modified>
</cp:coreProperties>
</file>